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"/>
  </p:notesMasterIdLst>
  <p:handoutMasterIdLst>
    <p:handoutMasterId r:id="rId4"/>
  </p:handoutMasterIdLst>
  <p:sldIdLst>
    <p:sldId id="1265" r:id="rId2"/>
  </p:sldIdLst>
  <p:sldSz cx="9144000" cy="6858000" type="screen4x3"/>
  <p:notesSz cx="6797675" cy="992505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54" userDrawn="1">
          <p15:clr>
            <a:srgbClr val="A4A3A4"/>
          </p15:clr>
        </p15:guide>
        <p15:guide id="2" pos="4150" userDrawn="1">
          <p15:clr>
            <a:srgbClr val="A4A3A4"/>
          </p15:clr>
        </p15:guide>
        <p15:guide id="3" orient="horz" pos="3612" userDrawn="1">
          <p15:clr>
            <a:srgbClr val="A4A3A4"/>
          </p15:clr>
        </p15:guide>
        <p15:guide id="4" pos="2653" userDrawn="1">
          <p15:clr>
            <a:srgbClr val="A4A3A4"/>
          </p15:clr>
        </p15:guide>
        <p15:guide id="5" orient="horz" pos="1389">
          <p15:clr>
            <a:srgbClr val="A4A3A4"/>
          </p15:clr>
        </p15:guide>
        <p15:guide id="6" orient="horz" pos="2160" userDrawn="1">
          <p15:clr>
            <a:srgbClr val="A4A3A4"/>
          </p15:clr>
        </p15:guide>
        <p15:guide id="7" orient="horz" pos="119">
          <p15:clr>
            <a:srgbClr val="A4A3A4"/>
          </p15:clr>
        </p15:guide>
        <p15:guide id="8" pos="1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7373"/>
    <a:srgbClr val="333333"/>
    <a:srgbClr val="5F5F5F"/>
    <a:srgbClr val="EF5205"/>
    <a:srgbClr val="F7911E"/>
    <a:srgbClr val="FF9900"/>
    <a:srgbClr val="3EB1CC"/>
    <a:srgbClr val="FFCCFF"/>
    <a:srgbClr val="FFFFFF"/>
    <a:srgbClr val="C500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84" autoAdjust="0"/>
    <p:restoredTop sz="86382" autoAdjust="0"/>
  </p:normalViewPr>
  <p:slideViewPr>
    <p:cSldViewPr snapToObjects="1">
      <p:cViewPr varScale="1">
        <p:scale>
          <a:sx n="132" d="100"/>
          <a:sy n="132" d="100"/>
        </p:scale>
        <p:origin x="1476" y="132"/>
      </p:cViewPr>
      <p:guideLst>
        <p:guide orient="horz" pos="754"/>
        <p:guide pos="4150"/>
        <p:guide orient="horz" pos="3612"/>
        <p:guide pos="2653"/>
        <p:guide orient="horz" pos="1389"/>
        <p:guide orient="horz" pos="2160"/>
        <p:guide orient="horz" pos="119"/>
        <p:guide pos="15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90" d="100"/>
          <a:sy n="90" d="100"/>
        </p:scale>
        <p:origin x="3714" y="108"/>
      </p:cViewPr>
      <p:guideLst>
        <p:guide orient="horz" pos="3126"/>
        <p:guide pos="2141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25" tIns="46811" rIns="93625" bIns="46811" numCol="1" anchor="t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25" tIns="46811" rIns="93625" bIns="46811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25" tIns="46811" rIns="93625" bIns="46811" numCol="1" anchor="b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2816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25" tIns="46811" rIns="93625" bIns="46811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0B422F5-5433-4484-9401-05FAA5A7A6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0180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25" tIns="46811" rIns="93625" bIns="46811" numCol="1" anchor="t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25" tIns="46811" rIns="93625" bIns="46811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8050" y="746125"/>
            <a:ext cx="4960938" cy="3721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14875"/>
            <a:ext cx="4981575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25" tIns="46811" rIns="93625" bIns="468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25" tIns="46811" rIns="93625" bIns="46811" numCol="1" anchor="b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2816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25" tIns="46811" rIns="93625" bIns="46811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BE5F783-FCE3-47FC-AEE9-5051CC9573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2565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 txBox="1">
            <a:spLocks noGrp="1" noChangeArrowheads="1"/>
          </p:cNvSpPr>
          <p:nvPr/>
        </p:nvSpPr>
        <p:spPr bwMode="auto">
          <a:xfrm>
            <a:off x="3852863" y="942816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625" tIns="46811" rIns="93625" bIns="46811" anchor="b"/>
          <a:lstStyle/>
          <a:p>
            <a:pPr algn="r" defTabSz="936625"/>
            <a:fld id="{7937738F-2CD0-4A25-BFA5-AC2D17B665B8}" type="slidenum">
              <a:rPr lang="en-GB" sz="1200">
                <a:latin typeface="Times New Roman" pitchFamily="18" charset="0"/>
              </a:rPr>
              <a:pPr algn="r" defTabSz="936625"/>
              <a:t>1</a:t>
            </a:fld>
            <a:endParaRPr lang="en-GB" sz="1200" dirty="0">
              <a:latin typeface="Times New Roman" pitchFamily="18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68375" y="768350"/>
            <a:ext cx="4902200" cy="3676650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3925" y="4752975"/>
            <a:ext cx="4979988" cy="4443413"/>
          </a:xfrm>
          <a:noFill/>
          <a:ln/>
        </p:spPr>
        <p:txBody>
          <a:bodyPr lIns="89748" tIns="44876" rIns="89748" bIns="4487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37730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Bildobjekt 61" descr="TNS_Sifo_Prospera_PinkGrey_RGB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51400" y="6093370"/>
            <a:ext cx="2518871" cy="648000"/>
          </a:xfrm>
          <a:prstGeom prst="rect">
            <a:avLst/>
          </a:prstGeom>
          <a:effectLst>
            <a:outerShdw blurRad="50800" dist="50800" dir="5400000" algn="ctr" rotWithShape="0">
              <a:srgbClr val="FFFFFF">
                <a:alpha val="0"/>
              </a:srgbClr>
            </a:outerShdw>
          </a:effectLst>
        </p:spPr>
      </p:pic>
      <p:sp>
        <p:nvSpPr>
          <p:cNvPr id="64" name="textruta 63"/>
          <p:cNvSpPr txBox="1"/>
          <p:nvPr userDrawn="1"/>
        </p:nvSpPr>
        <p:spPr>
          <a:xfrm>
            <a:off x="8028480" y="6591321"/>
            <a:ext cx="1008140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75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©TNS </a:t>
            </a:r>
            <a:r>
              <a:rPr kumimoji="0" lang="en-AU" sz="75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Sifo</a:t>
            </a:r>
            <a:r>
              <a:rPr kumimoji="0" lang="en-AU" sz="75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2016</a:t>
            </a:r>
            <a:endParaRPr lang="sv-SE" dirty="0"/>
          </a:p>
        </p:txBody>
      </p:sp>
      <p:cxnSp>
        <p:nvCxnSpPr>
          <p:cNvPr id="7" name="Straight Connector 69"/>
          <p:cNvCxnSpPr/>
          <p:nvPr userDrawn="1"/>
        </p:nvCxnSpPr>
        <p:spPr>
          <a:xfrm>
            <a:off x="251400" y="6006960"/>
            <a:ext cx="8622000" cy="0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 spd="med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PSTUDIOTERM\Clients\TNS Global\TNS_002 Templates\4. Design\4. Active\PPT Files\19 Jan Redesign\Reference\Property Images\RGB_MASTER_A0_landscape_01_lefttoright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28748" r="43590" b="2421"/>
          <a:stretch/>
        </p:blipFill>
        <p:spPr bwMode="auto">
          <a:xfrm>
            <a:off x="6603148" y="0"/>
            <a:ext cx="2538858" cy="5013220"/>
          </a:xfrm>
          <a:prstGeom prst="rect">
            <a:avLst/>
          </a:prstGeom>
          <a:solidFill>
            <a:srgbClr val="FFFFFF"/>
          </a:solidFill>
          <a:extLst/>
        </p:spPr>
      </p:pic>
      <p:sp>
        <p:nvSpPr>
          <p:cNvPr id="5" name="Title 3"/>
          <p:cNvSpPr txBox="1">
            <a:spLocks/>
          </p:cNvSpPr>
          <p:nvPr/>
        </p:nvSpPr>
        <p:spPr>
          <a:xfrm>
            <a:off x="2" y="46195"/>
            <a:ext cx="8820588" cy="1006475"/>
          </a:xfrm>
          <a:prstGeom prst="rect">
            <a:avLst/>
          </a:prstGeom>
        </p:spPr>
        <p:txBody>
          <a:bodyPr vert="horz" lIns="216000" tIns="180000" rIns="0" bIns="0" rtlCol="0" anchor="t">
            <a:noAutofit/>
          </a:bodyPr>
          <a:lstStyle/>
          <a:p>
            <a:pPr lvl="0" fontAlgn="auto">
              <a:spcAft>
                <a:spcPts val="0"/>
              </a:spcAft>
            </a:pPr>
            <a:r>
              <a:rPr lang="en-AU" sz="2600" dirty="0" smtClean="0">
                <a:solidFill>
                  <a:srgbClr val="333333"/>
                </a:solidFill>
                <a:latin typeface="Verdana"/>
              </a:rPr>
              <a:t>DCM Investment Grade Issuers 2016 Sweden</a:t>
            </a:r>
          </a:p>
          <a:p>
            <a:pPr lvl="0" fontAlgn="auto">
              <a:spcBef>
                <a:spcPts val="600"/>
              </a:spcBef>
              <a:spcAft>
                <a:spcPts val="0"/>
              </a:spcAft>
            </a:pPr>
            <a:r>
              <a:rPr lang="en-AU" sz="2400" dirty="0" smtClean="0">
                <a:solidFill>
                  <a:srgbClr val="737373"/>
                </a:solidFill>
                <a:latin typeface="Verdana"/>
                <a:ea typeface="+mj-ea"/>
                <a:cs typeface="+mj-cs"/>
              </a:rPr>
              <a:t>Overall Performance</a:t>
            </a:r>
          </a:p>
        </p:txBody>
      </p:sp>
      <p:sp>
        <p:nvSpPr>
          <p:cNvPr id="8" name="textruta 7"/>
          <p:cNvSpPr txBox="1"/>
          <p:nvPr/>
        </p:nvSpPr>
        <p:spPr>
          <a:xfrm>
            <a:off x="224126" y="5517290"/>
            <a:ext cx="8902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rgbClr val="333333"/>
                </a:solidFill>
                <a:latin typeface="Verdana" pitchFamily="34" charset="0"/>
              </a:rPr>
              <a:t>Based on </a:t>
            </a:r>
            <a:r>
              <a:rPr lang="en-US" sz="1200" i="1" dirty="0" smtClean="0">
                <a:solidFill>
                  <a:srgbClr val="333333"/>
                </a:solidFill>
                <a:latin typeface="Verdana" pitchFamily="34" charset="0"/>
              </a:rPr>
              <a:t>75 </a:t>
            </a:r>
            <a:r>
              <a:rPr lang="en-US" sz="1200" i="1" dirty="0">
                <a:solidFill>
                  <a:srgbClr val="333333"/>
                </a:solidFill>
                <a:latin typeface="Verdana" pitchFamily="34" charset="0"/>
              </a:rPr>
              <a:t>interviews with </a:t>
            </a:r>
            <a:r>
              <a:rPr lang="en-US" sz="1200" i="1" dirty="0" smtClean="0">
                <a:solidFill>
                  <a:srgbClr val="333333"/>
                </a:solidFill>
                <a:latin typeface="Verdana" pitchFamily="34" charset="0"/>
              </a:rPr>
              <a:t>42 Corporates</a:t>
            </a:r>
            <a:r>
              <a:rPr lang="en-US" sz="1200" i="1" dirty="0">
                <a:solidFill>
                  <a:srgbClr val="333333"/>
                </a:solidFill>
                <a:latin typeface="Verdana" pitchFamily="34" charset="0"/>
              </a:rPr>
              <a:t>, </a:t>
            </a:r>
            <a:r>
              <a:rPr lang="en-US" sz="1200" i="1" dirty="0" smtClean="0">
                <a:solidFill>
                  <a:srgbClr val="333333"/>
                </a:solidFill>
                <a:latin typeface="Verdana" pitchFamily="34" charset="0"/>
              </a:rPr>
              <a:t>12 </a:t>
            </a:r>
            <a:r>
              <a:rPr lang="en-US" sz="1200" i="1" dirty="0">
                <a:solidFill>
                  <a:srgbClr val="333333"/>
                </a:solidFill>
                <a:latin typeface="Verdana" pitchFamily="34" charset="0"/>
              </a:rPr>
              <a:t>Financials &amp; </a:t>
            </a:r>
            <a:r>
              <a:rPr lang="en-US" sz="1200" i="1" dirty="0" smtClean="0">
                <a:solidFill>
                  <a:srgbClr val="333333"/>
                </a:solidFill>
                <a:latin typeface="Verdana" pitchFamily="34" charset="0"/>
              </a:rPr>
              <a:t>21 </a:t>
            </a:r>
            <a:r>
              <a:rPr lang="en-US" sz="1200" i="1" dirty="0">
                <a:solidFill>
                  <a:srgbClr val="333333"/>
                </a:solidFill>
                <a:latin typeface="Verdana" pitchFamily="34" charset="0"/>
              </a:rPr>
              <a:t>Local/Public Government.</a:t>
            </a:r>
          </a:p>
          <a:p>
            <a:r>
              <a:rPr lang="en-US" sz="1200" i="1" dirty="0" smtClean="0">
                <a:solidFill>
                  <a:srgbClr val="333333"/>
                </a:solidFill>
                <a:latin typeface="Verdana" pitchFamily="34" charset="0"/>
              </a:rPr>
              <a:t>For </a:t>
            </a:r>
            <a:r>
              <a:rPr lang="en-US" sz="1200" i="1" dirty="0">
                <a:solidFill>
                  <a:srgbClr val="333333"/>
                </a:solidFill>
                <a:latin typeface="Verdana" pitchFamily="34" charset="0"/>
              </a:rPr>
              <a:t>more information, </a:t>
            </a:r>
            <a:r>
              <a:rPr lang="en-US" sz="1200" i="1" dirty="0" smtClean="0">
                <a:solidFill>
                  <a:srgbClr val="333333"/>
                </a:solidFill>
                <a:latin typeface="Verdana" pitchFamily="34" charset="0"/>
              </a:rPr>
              <a:t>please </a:t>
            </a:r>
            <a:r>
              <a:rPr lang="en-US" sz="1200" i="1" dirty="0">
                <a:solidFill>
                  <a:srgbClr val="333333"/>
                </a:solidFill>
                <a:latin typeface="Verdana" pitchFamily="34" charset="0"/>
              </a:rPr>
              <a:t>visit us at www.prospera.se and LinkedIn</a:t>
            </a:r>
            <a:endParaRPr lang="sv-SE" sz="1200" i="1" dirty="0">
              <a:solidFill>
                <a:srgbClr val="333333"/>
              </a:solidFill>
              <a:latin typeface="Verdana" pitchFamily="34" charset="0"/>
            </a:endParaRPr>
          </a:p>
        </p:txBody>
      </p:sp>
      <p:graphicFrame>
        <p:nvGraphicFramePr>
          <p:cNvPr id="9" name="Group 4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8255579"/>
              </p:ext>
            </p:extLst>
          </p:nvPr>
        </p:nvGraphicFramePr>
        <p:xfrm>
          <a:off x="262868" y="1489430"/>
          <a:ext cx="6829482" cy="2701200"/>
        </p:xfrm>
        <a:graphic>
          <a:graphicData uri="http://schemas.openxmlformats.org/drawingml/2006/table">
            <a:tbl>
              <a:tblPr/>
              <a:tblGrid>
                <a:gridCol w="540000"/>
                <a:gridCol w="36082"/>
                <a:gridCol w="468000"/>
                <a:gridCol w="576000"/>
                <a:gridCol w="1800000"/>
                <a:gridCol w="540000"/>
                <a:gridCol w="25400"/>
                <a:gridCol w="468000"/>
                <a:gridCol w="576000"/>
                <a:gridCol w="1800000"/>
              </a:tblGrid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All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3737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Rank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Score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7200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CO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3737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Rank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Score</a:t>
                      </a: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7200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373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3,99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Swedbank</a:t>
                      </a:r>
                    </a:p>
                  </a:txBody>
                  <a:tcPr marL="7200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373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3,97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Swedbank</a:t>
                      </a:r>
                    </a:p>
                  </a:txBody>
                  <a:tcPr marL="7200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373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3,98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Danske Bank</a:t>
                      </a:r>
                    </a:p>
                  </a:txBody>
                  <a:tcPr marL="7200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373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*2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3,95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Danske Bank</a:t>
                      </a:r>
                    </a:p>
                  </a:txBody>
                  <a:tcPr marL="7200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373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3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3,94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SEB</a:t>
                      </a:r>
                    </a:p>
                  </a:txBody>
                  <a:tcPr marL="7200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373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*2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3,95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SEB</a:t>
                      </a:r>
                    </a:p>
                  </a:txBody>
                  <a:tcPr marL="7200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373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4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3,84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Nordea</a:t>
                      </a:r>
                    </a:p>
                  </a:txBody>
                  <a:tcPr marL="7200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373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3,81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Nordea</a:t>
                      </a:r>
                    </a:p>
                  </a:txBody>
                  <a:tcPr marL="7200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373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5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3,66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Handelsbanken</a:t>
                      </a:r>
                    </a:p>
                  </a:txBody>
                  <a:tcPr marL="7200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373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5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3,69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Handelsbanken</a:t>
                      </a:r>
                    </a:p>
                  </a:txBody>
                  <a:tcPr marL="7200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FI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373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7200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LPG</a:t>
                      </a:r>
                      <a:endParaRPr kumimoji="0" lang="sv-SE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373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7200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373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4,15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Danske Bank</a:t>
                      </a:r>
                    </a:p>
                  </a:txBody>
                  <a:tcPr marL="7200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373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4,03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Swedbank</a:t>
                      </a:r>
                    </a:p>
                  </a:txBody>
                  <a:tcPr marL="7200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373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3,99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Swedbank</a:t>
                      </a:r>
                    </a:p>
                  </a:txBody>
                  <a:tcPr marL="7200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373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3,96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SEB</a:t>
                      </a:r>
                    </a:p>
                  </a:txBody>
                  <a:tcPr marL="7200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373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3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3,86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SEB</a:t>
                      </a:r>
                    </a:p>
                  </a:txBody>
                  <a:tcPr marL="7200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373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3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3,95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Nordea</a:t>
                      </a:r>
                    </a:p>
                  </a:txBody>
                  <a:tcPr marL="7200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373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4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3,81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Nordea</a:t>
                      </a:r>
                    </a:p>
                  </a:txBody>
                  <a:tcPr marL="7200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373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4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3,91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Danske Bank</a:t>
                      </a:r>
                    </a:p>
                  </a:txBody>
                  <a:tcPr marL="7200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373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5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3,45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Handelsbanken</a:t>
                      </a:r>
                    </a:p>
                  </a:txBody>
                  <a:tcPr marL="7200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373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5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3,76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Verdana" pitchFamily="34" charset="0"/>
                        </a:rPr>
                        <a:t>Handelsbanken</a:t>
                      </a:r>
                    </a:p>
                  </a:txBody>
                  <a:tcPr marL="72000" marR="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32793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20803</TotalTime>
  <Words>109</Words>
  <Application>Microsoft Office PowerPoint</Application>
  <PresentationFormat>Bildspel på skärmen (4:3)</PresentationFormat>
  <Paragraphs>74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Verdana</vt:lpstr>
      <vt:lpstr>1_Default Design</vt:lpstr>
      <vt:lpstr>PowerPoint-presentation</vt:lpstr>
    </vt:vector>
  </TitlesOfParts>
  <Company>Prospera Research AB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TNS SIFO Prospera</dc:title>
  <dc:creator>TNS SIFO Prospera</dc:creator>
  <cp:lastModifiedBy>Andreasson, Saga (TSSTK)</cp:lastModifiedBy>
  <cp:revision>2616</cp:revision>
  <dcterms:created xsi:type="dcterms:W3CDTF">2001-08-21T12:13:01Z</dcterms:created>
  <dcterms:modified xsi:type="dcterms:W3CDTF">2016-05-24T10:48:06Z</dcterms:modified>
</cp:coreProperties>
</file>